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3"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itchFamily="2" charset="0"/>
      <p:regular r:id="rId8"/>
      <p:bold r:id="rId9"/>
      <p:italic r:id="rId10"/>
      <p:boldItalic r:id="rId11"/>
    </p:embeddedFont>
    <p:embeddedFont>
      <p:font typeface="Google Sans SemiBold" pitchFamily="2" charset="0"/>
      <p:regular r:id="rId12"/>
      <p:bold r:id="rId13"/>
      <p:italic r:id="rId14"/>
      <p:boldItalic r:id="rId15"/>
    </p:embeddedFont>
    <p:embeddedFont>
      <p:font typeface="PT Sans Narrow" panose="020B0506020203020204" pitchFamily="34" charset="77"/>
      <p:regular r:id="rId16"/>
      <p:bold r:id="rId17"/>
    </p:embeddedFont>
    <p:embeddedFont>
      <p:font typeface="Roboto" panose="02000000000000000000" pitchFamily="2" charset="0"/>
      <p:regular r:id="rId18"/>
      <p:bold r:id="rId19"/>
      <p:italic r:id="rId20"/>
      <p:boldItalic r:id="rId21"/>
    </p:embeddedFont>
    <p:embeddedFont>
      <p:font typeface="Work Sans" pitchFamily="2" charset="77"/>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30"/>
  </p:normalViewPr>
  <p:slideViewPr>
    <p:cSldViewPr snapToGrid="0" snapToObjects="1">
      <p:cViewPr varScale="1">
        <p:scale>
          <a:sx n="77" d="100"/>
          <a:sy n="77" d="100"/>
        </p:scale>
        <p:origin x="18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henounproject.com/icon/android-phone-752493/"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thenounproject.com/icon/iphone-1314326/"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Image Credits</a:t>
            </a:r>
            <a:endParaRPr/>
          </a:p>
          <a:p>
            <a:pPr marL="457200" lvl="0" indent="-298450" algn="l" rtl="0">
              <a:spcBef>
                <a:spcPts val="0"/>
              </a:spcBef>
              <a:spcAft>
                <a:spcPts val="0"/>
              </a:spcAft>
              <a:buSzPts val="1100"/>
              <a:buChar char="●"/>
            </a:pPr>
            <a:r>
              <a:rPr lang="en" u="sng">
                <a:solidFill>
                  <a:schemeClr val="hlink"/>
                </a:solidFill>
                <a:hlinkClick r:id="rId3"/>
              </a:rPr>
              <a:t>Android Phone Icon</a:t>
            </a:r>
            <a:r>
              <a:rPr lang="en"/>
              <a:t>: Created by Devendra Karkar from the Noun Project </a:t>
            </a:r>
            <a:endParaRPr/>
          </a:p>
          <a:p>
            <a:pPr marL="457200" lvl="0" indent="-298450" algn="l" rtl="0">
              <a:spcBef>
                <a:spcPts val="0"/>
              </a:spcBef>
              <a:spcAft>
                <a:spcPts val="0"/>
              </a:spcAft>
              <a:buSzPts val="1100"/>
              <a:buChar char="●"/>
            </a:pPr>
            <a:r>
              <a:rPr lang="en" u="sng">
                <a:solidFill>
                  <a:schemeClr val="hlink"/>
                </a:solidFill>
                <a:hlinkClick r:id="rId4"/>
              </a:rPr>
              <a:t>iPhone Icon</a:t>
            </a:r>
            <a:r>
              <a:rPr lang="en"/>
              <a:t>: Created by Landan Lloyd from the Noun Project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ayout 4 B">
  <p:cSld name="CUSTOM_2">
    <p:spTree>
      <p:nvGrpSpPr>
        <p:cNvPr id="1" name="Shape 144"/>
        <p:cNvGrpSpPr/>
        <p:nvPr/>
      </p:nvGrpSpPr>
      <p:grpSpPr>
        <a:xfrm>
          <a:off x="0" y="0"/>
          <a:ext cx="0" cy="0"/>
          <a:chOff x="0" y="0"/>
          <a:chExt cx="0" cy="0"/>
        </a:xfrm>
      </p:grpSpPr>
      <p:sp>
        <p:nvSpPr>
          <p:cNvPr id="145" name="Google Shape;145;p6"/>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46" name="Google Shape;146;p6"/>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47" name="Google Shape;147;p6"/>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8" name="Google Shape;148;p6"/>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49" name="Google Shape;149;p6"/>
          <p:cNvGrpSpPr/>
          <p:nvPr/>
        </p:nvGrpSpPr>
        <p:grpSpPr>
          <a:xfrm>
            <a:off x="95351" y="1392509"/>
            <a:ext cx="7581691" cy="5901"/>
            <a:chOff x="1890075" y="5241175"/>
            <a:chExt cx="4240556" cy="257700"/>
          </a:xfrm>
        </p:grpSpPr>
        <p:sp>
          <p:nvSpPr>
            <p:cNvPr id="150" name="Google Shape;150;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1" name="Google Shape;151;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2" name="Google Shape;152;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3" name="Google Shape;153;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54" name="Google Shape;154;p6"/>
          <p:cNvGrpSpPr/>
          <p:nvPr/>
        </p:nvGrpSpPr>
        <p:grpSpPr>
          <a:xfrm>
            <a:off x="95351" y="4542984"/>
            <a:ext cx="7581691" cy="5901"/>
            <a:chOff x="1890075" y="5241175"/>
            <a:chExt cx="4240556" cy="257700"/>
          </a:xfrm>
        </p:grpSpPr>
        <p:sp>
          <p:nvSpPr>
            <p:cNvPr id="155" name="Google Shape;155;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6" name="Google Shape;156;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7" name="Google Shape;157;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 name="Google Shape;158;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59" name="Google Shape;159;p6"/>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60" name="Google Shape;160;p6"/>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161" name="Google Shape;161;p6"/>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162" name="Google Shape;162;p6"/>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63" name="Google Shape;163;p6"/>
          <p:cNvGrpSpPr/>
          <p:nvPr/>
        </p:nvGrpSpPr>
        <p:grpSpPr>
          <a:xfrm>
            <a:off x="95351" y="7971759"/>
            <a:ext cx="7581691" cy="5901"/>
            <a:chOff x="1890075" y="5241175"/>
            <a:chExt cx="4240556" cy="257700"/>
          </a:xfrm>
        </p:grpSpPr>
        <p:sp>
          <p:nvSpPr>
            <p:cNvPr id="164" name="Google Shape;164;p6"/>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 name="Google Shape;165;p6"/>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 name="Google Shape;166;p6"/>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 name="Google Shape;167;p6"/>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8" name="Google Shape;168;p6"/>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7"/>
          <p:cNvSpPr txBox="1"/>
          <p:nvPr/>
        </p:nvSpPr>
        <p:spPr>
          <a:xfrm>
            <a:off x="215625" y="1844129"/>
            <a:ext cx="7487134" cy="1409303"/>
          </a:xfrm>
          <a:prstGeom prst="rect">
            <a:avLst/>
          </a:prstGeom>
          <a:noFill/>
          <a:ln>
            <a:noFill/>
          </a:ln>
        </p:spPr>
        <p:txBody>
          <a:bodyPr spcFirstLastPara="1" wrap="square" lIns="91425" tIns="91425" rIns="91425" bIns="91425" anchor="t" anchorCtr="0">
            <a:noAutofit/>
          </a:bodyPr>
          <a:lstStyle/>
          <a:p>
            <a:pPr>
              <a:lnSpc>
                <a:spcPct val="115000"/>
              </a:lnSpc>
              <a:buClr>
                <a:schemeClr val="dk1"/>
              </a:buClr>
              <a:buSzPts val="1100"/>
            </a:pPr>
            <a:r>
              <a:rPr lang="en-US" dirty="0"/>
              <a:t>The analysis conducted by the marketing data team focused on understanding the impact of TV promotion budgets on sales, sidelining the Influencer feature due to its insignificant effect as shown in the plot below. The examination revolved around categorizing TV budgets as low, medium, and high to discern their distinct influences on sales figures using ANOVA and Post Hoc test.  </a:t>
            </a:r>
          </a:p>
          <a:p>
            <a:pPr lvl="0">
              <a:lnSpc>
                <a:spcPct val="115000"/>
              </a:lnSpc>
              <a:buClr>
                <a:schemeClr val="dk1"/>
              </a:buClr>
              <a:buSzPts val="1100"/>
            </a:pPr>
            <a:endParaRPr sz="1300" dirty="0">
              <a:solidFill>
                <a:srgbClr val="666666"/>
              </a:solidFill>
              <a:latin typeface="Roboto"/>
              <a:ea typeface="Roboto"/>
              <a:cs typeface="Roboto"/>
              <a:sym typeface="Roboto"/>
            </a:endParaRPr>
          </a:p>
        </p:txBody>
      </p:sp>
      <p:sp>
        <p:nvSpPr>
          <p:cNvPr id="174" name="Google Shape;174;p7"/>
          <p:cNvSpPr txBox="1"/>
          <p:nvPr/>
        </p:nvSpPr>
        <p:spPr>
          <a:xfrm>
            <a:off x="0" y="4939630"/>
            <a:ext cx="3286523" cy="2985402"/>
          </a:xfrm>
          <a:prstGeom prst="rect">
            <a:avLst/>
          </a:prstGeom>
          <a:noFill/>
          <a:ln>
            <a:noFill/>
          </a:ln>
        </p:spPr>
        <p:txBody>
          <a:bodyPr spcFirstLastPara="1" wrap="square" lIns="91425" tIns="91425" rIns="91425" bIns="91425" anchor="t" anchorCtr="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TV promotion significantly drives sales, explaining 87.1% of the sales variance (R-squared: 0.871).</a:t>
            </a:r>
          </a:p>
          <a:p>
            <a:pPr marL="285750" indent="-285750">
              <a:buFont typeface="Arial" panose="020B0604020202020204" pitchFamily="34" charset="0"/>
              <a:buChar char="•"/>
            </a:pPr>
            <a:r>
              <a:rPr lang="en-US" dirty="0"/>
              <a:t>Increasing the TV budget from low to high predicts a $209.8691 million rise in sales.</a:t>
            </a:r>
          </a:p>
          <a:p>
            <a:pPr marL="285750" indent="-285750">
              <a:buFont typeface="Arial" panose="020B0604020202020204" pitchFamily="34" charset="0"/>
              <a:buChar char="•"/>
            </a:pPr>
            <a:r>
              <a:rPr lang="en-US" dirty="0"/>
              <a:t>Elevating the TV budget from medium to high is linked to a $105.4952 million sales increase.</a:t>
            </a:r>
          </a:p>
          <a:p>
            <a:pPr marL="285750" indent="-285750">
              <a:buFont typeface="Arial" panose="020B0604020202020204" pitchFamily="34" charset="0"/>
              <a:buChar char="•"/>
            </a:pPr>
            <a:r>
              <a:rPr lang="en-US" dirty="0"/>
              <a:t>The importance of TV budget levels is statistically validated by significant p-values (&lt;0.05).</a:t>
            </a:r>
          </a:p>
        </p:txBody>
      </p:sp>
      <p:grpSp>
        <p:nvGrpSpPr>
          <p:cNvPr id="175" name="Google Shape;175;p7"/>
          <p:cNvGrpSpPr/>
          <p:nvPr/>
        </p:nvGrpSpPr>
        <p:grpSpPr>
          <a:xfrm>
            <a:off x="188700" y="694150"/>
            <a:ext cx="6744600" cy="771300"/>
            <a:chOff x="438150" y="713325"/>
            <a:chExt cx="6744600" cy="771300"/>
          </a:xfrm>
        </p:grpSpPr>
        <p:sp>
          <p:nvSpPr>
            <p:cNvPr id="176" name="Google Shape;176;p7"/>
            <p:cNvSpPr txBox="1"/>
            <p:nvPr/>
          </p:nvSpPr>
          <p:spPr>
            <a:xfrm>
              <a:off x="438150" y="713325"/>
              <a:ext cx="67446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lvl="0">
                <a:lnSpc>
                  <a:spcPct val="95000"/>
                </a:lnSpc>
              </a:pPr>
              <a:r>
                <a:rPr lang="en-US" sz="1600" dirty="0">
                  <a:latin typeface="Google Sans SemiBold"/>
                  <a:ea typeface="Google Sans SemiBold"/>
                  <a:cs typeface="Google Sans SemiBold"/>
                  <a:sym typeface="Google Sans SemiBold"/>
                </a:rPr>
                <a:t>Maximizing Sales: The Impact of TV Promotion Budget Levels</a:t>
              </a:r>
              <a:endParaRPr sz="1600" dirty="0">
                <a:solidFill>
                  <a:srgbClr val="000000"/>
                </a:solidFill>
                <a:latin typeface="Google Sans SemiBold"/>
                <a:ea typeface="Google Sans SemiBold"/>
                <a:cs typeface="Google Sans SemiBold"/>
                <a:sym typeface="Google Sans SemiBold"/>
              </a:endParaRPr>
            </a:p>
          </p:txBody>
        </p:sp>
        <p:sp>
          <p:nvSpPr>
            <p:cNvPr id="177" name="Google Shape;177;p7"/>
            <p:cNvSpPr txBox="1"/>
            <p:nvPr/>
          </p:nvSpPr>
          <p:spPr>
            <a:xfrm>
              <a:off x="465075" y="103027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solidFill>
                    <a:srgbClr val="000000"/>
                  </a:solidFill>
                  <a:latin typeface="Roboto"/>
                  <a:ea typeface="Roboto"/>
                  <a:cs typeface="Roboto"/>
                  <a:sym typeface="Roboto"/>
                </a:rPr>
                <a:t>Prepared for</a:t>
              </a:r>
              <a:r>
                <a:rPr lang="en">
                  <a:solidFill>
                    <a:srgbClr val="000000"/>
                  </a:solidFill>
                  <a:latin typeface="Roboto"/>
                  <a:ea typeface="Roboto"/>
                  <a:cs typeface="Roboto"/>
                  <a:sym typeface="Roboto"/>
                </a:rPr>
                <a:t>: </a:t>
              </a:r>
              <a:r>
                <a:rPr lang="en">
                  <a:latin typeface="Roboto"/>
                  <a:ea typeface="Roboto"/>
                  <a:cs typeface="Roboto"/>
                  <a:sym typeface="Roboto"/>
                </a:rPr>
                <a:t>Marketing</a:t>
              </a:r>
              <a:r>
                <a:rPr lang="en">
                  <a:solidFill>
                    <a:srgbClr val="000000"/>
                  </a:solidFill>
                  <a:latin typeface="Roboto"/>
                  <a:ea typeface="Roboto"/>
                  <a:cs typeface="Roboto"/>
                  <a:sym typeface="Roboto"/>
                </a:rPr>
                <a:t> </a:t>
              </a:r>
              <a:r>
                <a:rPr lang="en" dirty="0">
                  <a:solidFill>
                    <a:srgbClr val="000000"/>
                  </a:solidFill>
                  <a:latin typeface="Roboto"/>
                  <a:ea typeface="Roboto"/>
                  <a:cs typeface="Roboto"/>
                  <a:sym typeface="Roboto"/>
                </a:rPr>
                <a:t>Team</a:t>
              </a:r>
              <a:endParaRPr dirty="0">
                <a:solidFill>
                  <a:srgbClr val="000000"/>
                </a:solidFill>
                <a:latin typeface="Roboto"/>
                <a:ea typeface="Roboto"/>
                <a:cs typeface="Roboto"/>
                <a:sym typeface="Roboto"/>
              </a:endParaRPr>
            </a:p>
          </p:txBody>
        </p:sp>
      </p:grpSp>
      <p:pic>
        <p:nvPicPr>
          <p:cNvPr id="178" name="Google Shape;178;p7"/>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179" name="Google Shape;179;p7"/>
          <p:cNvSpPr txBox="1"/>
          <p:nvPr/>
        </p:nvSpPr>
        <p:spPr>
          <a:xfrm>
            <a:off x="-3362325" y="521175"/>
            <a:ext cx="300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200">
              <a:solidFill>
                <a:schemeClr val="accent2"/>
              </a:solidFill>
              <a:highlight>
                <a:schemeClr val="lt1"/>
              </a:highlight>
              <a:latin typeface="Google Sans"/>
              <a:ea typeface="Google Sans"/>
              <a:cs typeface="Google Sans"/>
              <a:sym typeface="Google Sans"/>
            </a:endParaRPr>
          </a:p>
          <a:p>
            <a:pPr marL="0" lvl="0" indent="0" algn="l" rtl="0">
              <a:spcBef>
                <a:spcPts val="0"/>
              </a:spcBef>
              <a:spcAft>
                <a:spcPts val="0"/>
              </a:spcAft>
              <a:buNone/>
            </a:pPr>
            <a:endParaRPr sz="1200">
              <a:solidFill>
                <a:schemeClr val="accent2"/>
              </a:solidFill>
              <a:highlight>
                <a:schemeClr val="lt1"/>
              </a:highlight>
              <a:latin typeface="Google Sans"/>
              <a:ea typeface="Google Sans"/>
              <a:cs typeface="Google Sans"/>
              <a:sym typeface="Google Sans"/>
            </a:endParaRPr>
          </a:p>
        </p:txBody>
      </p:sp>
      <p:sp>
        <p:nvSpPr>
          <p:cNvPr id="180" name="Google Shape;180;p7"/>
          <p:cNvSpPr txBox="1"/>
          <p:nvPr/>
        </p:nvSpPr>
        <p:spPr>
          <a:xfrm>
            <a:off x="-73155" y="3487791"/>
            <a:ext cx="7801269" cy="957967"/>
          </a:xfrm>
          <a:prstGeom prst="rect">
            <a:avLst/>
          </a:prstGeom>
          <a:noFill/>
          <a:ln>
            <a:noFill/>
          </a:ln>
        </p:spPr>
        <p:txBody>
          <a:bodyPr spcFirstLastPara="1" wrap="square" lIns="91425" tIns="91425" rIns="91425" bIns="91425" anchor="t" anchorCtr="0">
            <a:noAutofit/>
          </a:bodyPr>
          <a:lstStyle/>
          <a:p>
            <a:pPr marL="257175" lvl="0" indent="-314325">
              <a:lnSpc>
                <a:spcPct val="115000"/>
              </a:lnSpc>
            </a:pPr>
            <a:r>
              <a:rPr lang="en-US" dirty="0"/>
              <a:t>	The primary aim was to quantify the contribution of varied TV promotion budget levels to sales, leveraging OLS model to isolate and estimate the effect of each category, with an emphasis on the high budget category as a benchmark.</a:t>
            </a:r>
            <a:endParaRPr sz="1200" dirty="0">
              <a:solidFill>
                <a:srgbClr val="000000"/>
              </a:solidFill>
              <a:latin typeface="Roboto"/>
              <a:ea typeface="Roboto"/>
              <a:cs typeface="Roboto"/>
              <a:sym typeface="Roboto"/>
            </a:endParaRPr>
          </a:p>
        </p:txBody>
      </p:sp>
      <p:sp>
        <p:nvSpPr>
          <p:cNvPr id="197" name="Google Shape;197;p7"/>
          <p:cNvSpPr txBox="1"/>
          <p:nvPr/>
        </p:nvSpPr>
        <p:spPr>
          <a:xfrm>
            <a:off x="2057025" y="8036100"/>
            <a:ext cx="5410800" cy="1258776"/>
          </a:xfrm>
          <a:prstGeom prst="rect">
            <a:avLst/>
          </a:prstGeom>
          <a:noFill/>
          <a:ln>
            <a:noFill/>
          </a:ln>
        </p:spPr>
        <p:txBody>
          <a:bodyPr spcFirstLastPara="1" wrap="square" lIns="91425" tIns="91425" rIns="91425" bIns="91425" anchor="t" anchorCtr="0">
            <a:spAutoFit/>
          </a:bodyPr>
          <a:lstStyle/>
          <a:p>
            <a:pPr marL="285750" indent="-285750">
              <a:buFont typeface="Arial" panose="020B0604020202020204" pitchFamily="34" charset="0"/>
              <a:buChar char="•"/>
            </a:pPr>
            <a:r>
              <a:rPr lang="en-US" dirty="0"/>
              <a:t>Prioritize and increase investment in TV promotions to capitalize on its proven efficacy in driving sales.</a:t>
            </a:r>
          </a:p>
          <a:p>
            <a:pPr marL="285750" indent="-285750">
              <a:buFont typeface="Arial" panose="020B0604020202020204" pitchFamily="34" charset="0"/>
              <a:buChar char="•"/>
            </a:pPr>
            <a:r>
              <a:rPr lang="en-US" dirty="0"/>
              <a:t>Conduct further analysis to optimize the TV promotional budget, ensuring the highest possible return on investment.</a:t>
            </a:r>
          </a:p>
          <a:p>
            <a:pPr marL="38100" lvl="0" algn="l" rtl="0">
              <a:lnSpc>
                <a:spcPct val="115000"/>
              </a:lnSpc>
              <a:spcBef>
                <a:spcPts val="0"/>
              </a:spcBef>
              <a:spcAft>
                <a:spcPts val="0"/>
              </a:spcAft>
              <a:buSzPts val="1200"/>
            </a:pPr>
            <a:endParaRPr sz="1200" b="1" dirty="0">
              <a:latin typeface="Roboto"/>
              <a:ea typeface="Roboto"/>
              <a:cs typeface="Roboto"/>
              <a:sym typeface="Roboto"/>
            </a:endParaRPr>
          </a:p>
        </p:txBody>
      </p:sp>
      <p:pic>
        <p:nvPicPr>
          <p:cNvPr id="3" name="Picture 2">
            <a:extLst>
              <a:ext uri="{FF2B5EF4-FFF2-40B4-BE49-F238E27FC236}">
                <a16:creationId xmlns:a16="http://schemas.microsoft.com/office/drawing/2014/main" id="{FB1F274D-D032-D142-A087-1C03F076AD5D}"/>
              </a:ext>
            </a:extLst>
          </p:cNvPr>
          <p:cNvPicPr>
            <a:picLocks noChangeAspect="1"/>
          </p:cNvPicPr>
          <p:nvPr/>
        </p:nvPicPr>
        <p:blipFill>
          <a:blip r:embed="rId4"/>
          <a:stretch>
            <a:fillRect/>
          </a:stretch>
        </p:blipFill>
        <p:spPr>
          <a:xfrm>
            <a:off x="3286524" y="4633717"/>
            <a:ext cx="4441590" cy="3180247"/>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208</Words>
  <Application>Microsoft Macintosh PowerPoint</Application>
  <PresentationFormat>Custom</PresentationFormat>
  <Paragraphs>14</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PT Sans Narrow</vt:lpstr>
      <vt:lpstr>Roboto</vt:lpstr>
      <vt:lpstr>Work Sans</vt:lpstr>
      <vt:lpstr>Calibri</vt:lpstr>
      <vt:lpstr>Arial</vt:lpstr>
      <vt:lpstr>Google Sans SemiBold</vt:lpstr>
      <vt:lpstr>Google Sans</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kunalg569@gmail.com</cp:lastModifiedBy>
  <cp:revision>6</cp:revision>
  <dcterms:modified xsi:type="dcterms:W3CDTF">2024-04-02T14:40:00Z</dcterms:modified>
</cp:coreProperties>
</file>